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18288000" cx="10287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302">
          <p15:clr>
            <a:srgbClr val="A4A3A4"/>
          </p15:clr>
        </p15:guide>
        <p15:guide id="2" pos="2142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60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02"/>
        <p:guide pos="2142"/>
        <p:guide pos="4082" orient="horz"/>
        <p:guide pos="60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2647378"/>
            <a:ext cx="9585600" cy="72981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10076889"/>
            <a:ext cx="9585600" cy="28182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3932889"/>
            <a:ext cx="9585600" cy="69813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200"/>
              <a:buNone/>
              <a:defRPr sz="23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11207911"/>
            <a:ext cx="9585600" cy="46251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 algn="ctr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 algn="ctr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 algn="ctr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 algn="ctr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7647467"/>
            <a:ext cx="9585600" cy="29931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4097689"/>
            <a:ext cx="4500000" cy="121473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00050" lvl="0" marL="457200">
              <a:spcBef>
                <a:spcPts val="0"/>
              </a:spcBef>
              <a:spcAft>
                <a:spcPts val="0"/>
              </a:spcAft>
              <a:buSzPts val="2700"/>
              <a:buChar char="●"/>
              <a:defRPr sz="27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975467"/>
            <a:ext cx="3159000" cy="26868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4940800"/>
            <a:ext cx="3159000" cy="113046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1600533"/>
            <a:ext cx="7163700" cy="14545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444"/>
            <a:ext cx="5143500" cy="18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4384622"/>
            <a:ext cx="4550700" cy="5270400"/>
          </a:xfrm>
          <a:prstGeom prst="rect">
            <a:avLst/>
          </a:prstGeom>
        </p:spPr>
        <p:txBody>
          <a:bodyPr anchorCtr="0" anchor="b" bIns="176925" lIns="176925" spcFirstLastPara="1" rIns="176925" wrap="square" tIns="176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9966489"/>
            <a:ext cx="4550700" cy="4391400"/>
          </a:xfrm>
          <a:prstGeom prst="rect">
            <a:avLst/>
          </a:prstGeom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2574489"/>
            <a:ext cx="4316700" cy="131382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00050" lvl="1" marL="9144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2pPr>
            <a:lvl3pPr indent="-400050" lvl="2" marL="13716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3pPr>
            <a:lvl4pPr indent="-400050" lvl="3" marL="18288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4pPr>
            <a:lvl5pPr indent="-400050" lvl="4" marL="22860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5pPr>
            <a:lvl6pPr indent="-400050" lvl="5" marL="27432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6pPr>
            <a:lvl7pPr indent="-400050" lvl="6" marL="3200400"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7pPr>
            <a:lvl8pPr indent="-400050" lvl="7" marL="3657600">
              <a:spcBef>
                <a:spcPts val="0"/>
              </a:spcBef>
              <a:spcAft>
                <a:spcPts val="0"/>
              </a:spcAft>
              <a:buSzPts val="2700"/>
              <a:buChar char="○"/>
              <a:defRPr/>
            </a:lvl8pPr>
            <a:lvl9pPr indent="-400050" lvl="8" marL="4114800">
              <a:spcBef>
                <a:spcPts val="0"/>
              </a:spcBef>
              <a:spcAft>
                <a:spcPts val="0"/>
              </a:spcAft>
              <a:buSzPts val="2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15042044"/>
            <a:ext cx="6748800" cy="21516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1582311"/>
            <a:ext cx="958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4097689"/>
            <a:ext cx="9585600" cy="12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25" lIns="176925" spcFirstLastPara="1" rIns="176925" wrap="square" tIns="176925">
            <a:normAutofit/>
          </a:bodyPr>
          <a:lstStyle>
            <a:lvl1pPr indent="-450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1pPr>
            <a:lvl2pPr indent="-4000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2pPr>
            <a:lvl3pPr indent="-4000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3pPr>
            <a:lvl4pPr indent="-4000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4pPr>
            <a:lvl5pPr indent="-4000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5pPr>
            <a:lvl6pPr indent="-4000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6pPr>
            <a:lvl7pPr indent="-4000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7pPr>
            <a:lvl8pPr indent="-4000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  <a:defRPr sz="2700">
                <a:solidFill>
                  <a:schemeClr val="dk2"/>
                </a:solidFill>
              </a:defRPr>
            </a:lvl8pPr>
            <a:lvl9pPr indent="-4000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■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16580326"/>
            <a:ext cx="617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6925" lIns="176925" spcFirstLastPara="1" rIns="176925" wrap="square" tIns="176925">
            <a:normAutofit/>
          </a:bodyPr>
          <a:lstStyle>
            <a:lvl1pPr lvl="0" algn="r">
              <a:buNone/>
              <a:defRPr sz="1900">
                <a:solidFill>
                  <a:schemeClr val="dk2"/>
                </a:solidFill>
              </a:defRPr>
            </a:lvl1pPr>
            <a:lvl2pPr lvl="1" algn="r">
              <a:buNone/>
              <a:defRPr sz="1900">
                <a:solidFill>
                  <a:schemeClr val="dk2"/>
                </a:solidFill>
              </a:defRPr>
            </a:lvl2pPr>
            <a:lvl3pPr lvl="2" algn="r">
              <a:buNone/>
              <a:defRPr sz="1900">
                <a:solidFill>
                  <a:schemeClr val="dk2"/>
                </a:solidFill>
              </a:defRPr>
            </a:lvl3pPr>
            <a:lvl4pPr lvl="3" algn="r">
              <a:buNone/>
              <a:defRPr sz="1900">
                <a:solidFill>
                  <a:schemeClr val="dk2"/>
                </a:solidFill>
              </a:defRPr>
            </a:lvl4pPr>
            <a:lvl5pPr lvl="4" algn="r">
              <a:buNone/>
              <a:defRPr sz="1900">
                <a:solidFill>
                  <a:schemeClr val="dk2"/>
                </a:solidFill>
              </a:defRPr>
            </a:lvl5pPr>
            <a:lvl6pPr lvl="5" algn="r">
              <a:buNone/>
              <a:defRPr sz="1900">
                <a:solidFill>
                  <a:schemeClr val="dk2"/>
                </a:solidFill>
              </a:defRPr>
            </a:lvl6pPr>
            <a:lvl7pPr lvl="6" algn="r">
              <a:buNone/>
              <a:defRPr sz="1900">
                <a:solidFill>
                  <a:schemeClr val="dk2"/>
                </a:solidFill>
              </a:defRPr>
            </a:lvl7pPr>
            <a:lvl8pPr lvl="7" algn="r">
              <a:buNone/>
              <a:defRPr sz="1900">
                <a:solidFill>
                  <a:schemeClr val="dk2"/>
                </a:solidFill>
              </a:defRPr>
            </a:lvl8pPr>
            <a:lvl9pPr lvl="8" algn="r">
              <a:buNone/>
              <a:defRPr sz="19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13" Type="http://schemas.openxmlformats.org/officeDocument/2006/relationships/image" Target="../media/image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7" Type="http://schemas.openxmlformats.org/officeDocument/2006/relationships/image" Target="../media/image18.jpg"/><Relationship Id="rId16" Type="http://schemas.openxmlformats.org/officeDocument/2006/relationships/image" Target="../media/image15.png"/><Relationship Id="rId5" Type="http://schemas.openxmlformats.org/officeDocument/2006/relationships/image" Target="../media/image2.png"/><Relationship Id="rId19" Type="http://schemas.openxmlformats.org/officeDocument/2006/relationships/image" Target="../media/image1.png"/><Relationship Id="rId6" Type="http://schemas.openxmlformats.org/officeDocument/2006/relationships/image" Target="../media/image7.png"/><Relationship Id="rId18" Type="http://schemas.openxmlformats.org/officeDocument/2006/relationships/image" Target="../media/image16.jp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10306" y="14256513"/>
            <a:ext cx="8105642" cy="1319856"/>
          </a:xfrm>
          <a:custGeom>
            <a:rect b="b" l="l" r="r" t="t"/>
            <a:pathLst>
              <a:path extrusionOk="0" h="28384" w="82679">
                <a:moveTo>
                  <a:pt x="19353" y="0"/>
                </a:moveTo>
                <a:lnTo>
                  <a:pt x="0" y="11174"/>
                </a:lnTo>
                <a:lnTo>
                  <a:pt x="64230" y="28384"/>
                </a:lnTo>
                <a:lnTo>
                  <a:pt x="82679" y="17732"/>
                </a:lnTo>
                <a:close/>
              </a:path>
            </a:pathLst>
          </a:cu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" name="Google Shape;55;p13"/>
          <p:cNvCxnSpPr>
            <a:stCxn id="56" idx="0"/>
            <a:endCxn id="57" idx="4"/>
          </p:cNvCxnSpPr>
          <p:nvPr/>
        </p:nvCxnSpPr>
        <p:spPr>
          <a:xfrm flipH="1">
            <a:off x="6492599" y="13094117"/>
            <a:ext cx="522000" cy="188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>
            <a:stCxn id="59" idx="0"/>
            <a:endCxn id="60" idx="4"/>
          </p:cNvCxnSpPr>
          <p:nvPr/>
        </p:nvCxnSpPr>
        <p:spPr>
          <a:xfrm>
            <a:off x="4685006" y="12857825"/>
            <a:ext cx="92100" cy="174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/>
          <p:nvPr/>
        </p:nvSpPr>
        <p:spPr>
          <a:xfrm>
            <a:off x="2018225" y="12160657"/>
            <a:ext cx="8105642" cy="1319856"/>
          </a:xfrm>
          <a:custGeom>
            <a:rect b="b" l="l" r="r" t="t"/>
            <a:pathLst>
              <a:path extrusionOk="0" h="28384" w="82679">
                <a:moveTo>
                  <a:pt x="19353" y="0"/>
                </a:moveTo>
                <a:lnTo>
                  <a:pt x="0" y="11174"/>
                </a:lnTo>
                <a:lnTo>
                  <a:pt x="64230" y="28384"/>
                </a:lnTo>
                <a:lnTo>
                  <a:pt x="82679" y="17732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" name="Google Shape;62;p13"/>
          <p:cNvCxnSpPr>
            <a:stCxn id="63" idx="0"/>
            <a:endCxn id="64" idx="4"/>
          </p:cNvCxnSpPr>
          <p:nvPr/>
        </p:nvCxnSpPr>
        <p:spPr>
          <a:xfrm flipH="1">
            <a:off x="3466519" y="14565909"/>
            <a:ext cx="492000" cy="271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>
            <a:stCxn id="66" idx="0"/>
            <a:endCxn id="67" idx="4"/>
          </p:cNvCxnSpPr>
          <p:nvPr/>
        </p:nvCxnSpPr>
        <p:spPr>
          <a:xfrm>
            <a:off x="7043052" y="14790960"/>
            <a:ext cx="1082700" cy="272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>
            <a:stCxn id="69" idx="0"/>
            <a:endCxn id="70" idx="3"/>
          </p:cNvCxnSpPr>
          <p:nvPr/>
        </p:nvCxnSpPr>
        <p:spPr>
          <a:xfrm flipH="1">
            <a:off x="4873584" y="14717390"/>
            <a:ext cx="1068300" cy="230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" name="Google Shape;71;p13"/>
          <p:cNvCxnSpPr>
            <a:stCxn id="72" idx="1"/>
            <a:endCxn id="73" idx="5"/>
          </p:cNvCxnSpPr>
          <p:nvPr/>
        </p:nvCxnSpPr>
        <p:spPr>
          <a:xfrm>
            <a:off x="5310483" y="14945445"/>
            <a:ext cx="1408500" cy="231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" name="Google Shape;74;p13"/>
          <p:cNvCxnSpPr>
            <a:stCxn id="72" idx="0"/>
            <a:endCxn id="70" idx="4"/>
          </p:cNvCxnSpPr>
          <p:nvPr/>
        </p:nvCxnSpPr>
        <p:spPr>
          <a:xfrm flipH="1">
            <a:off x="4922685" y="14925851"/>
            <a:ext cx="436800" cy="21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>
            <a:stCxn id="76" idx="0"/>
            <a:endCxn id="77" idx="4"/>
          </p:cNvCxnSpPr>
          <p:nvPr/>
        </p:nvCxnSpPr>
        <p:spPr>
          <a:xfrm>
            <a:off x="7980278" y="10761969"/>
            <a:ext cx="490200" cy="22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13"/>
          <p:cNvCxnSpPr>
            <a:stCxn id="79" idx="0"/>
            <a:endCxn id="80" idx="4"/>
          </p:cNvCxnSpPr>
          <p:nvPr/>
        </p:nvCxnSpPr>
        <p:spPr>
          <a:xfrm flipH="1">
            <a:off x="3811289" y="10289386"/>
            <a:ext cx="383400" cy="22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1" name="Google Shape;81;p13"/>
          <p:cNvCxnSpPr>
            <a:stCxn id="82" idx="0"/>
            <a:endCxn id="77" idx="4"/>
          </p:cNvCxnSpPr>
          <p:nvPr/>
        </p:nvCxnSpPr>
        <p:spPr>
          <a:xfrm flipH="1">
            <a:off x="8470475" y="10761969"/>
            <a:ext cx="383400" cy="22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" name="Google Shape;83;p13"/>
          <p:cNvCxnSpPr>
            <a:stCxn id="84" idx="0"/>
            <a:endCxn id="85" idx="4"/>
          </p:cNvCxnSpPr>
          <p:nvPr/>
        </p:nvCxnSpPr>
        <p:spPr>
          <a:xfrm flipH="1">
            <a:off x="5558683" y="10761969"/>
            <a:ext cx="674400" cy="199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" name="Google Shape;86;p13"/>
          <p:cNvCxnSpPr>
            <a:stCxn id="87" idx="0"/>
            <a:endCxn id="80" idx="4"/>
          </p:cNvCxnSpPr>
          <p:nvPr/>
        </p:nvCxnSpPr>
        <p:spPr>
          <a:xfrm>
            <a:off x="3321091" y="10525677"/>
            <a:ext cx="490200" cy="199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/>
          <p:nvPr/>
        </p:nvSpPr>
        <p:spPr>
          <a:xfrm>
            <a:off x="3393800" y="0"/>
            <a:ext cx="3457800" cy="44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0000"/>
                </a:solidFill>
              </a:rPr>
              <a:t>b.	Layer 2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0" y="0"/>
            <a:ext cx="3393900" cy="44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AutoNum type="alphaLcPeriod"/>
            </a:pPr>
            <a:r>
              <a:rPr lang="fr" sz="2000">
                <a:solidFill>
                  <a:srgbClr val="B45F06"/>
                </a:solidFill>
              </a:rPr>
              <a:t>Layer 1</a:t>
            </a:r>
            <a:endParaRPr sz="2000">
              <a:solidFill>
                <a:srgbClr val="B45F06"/>
              </a:solidFill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829150" y="0"/>
            <a:ext cx="3457800" cy="44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FF"/>
                </a:solidFill>
              </a:rPr>
              <a:t>c.	Layer 3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2110306" y="10064800"/>
            <a:ext cx="8105642" cy="1319856"/>
          </a:xfrm>
          <a:custGeom>
            <a:rect b="b" l="l" r="r" t="t"/>
            <a:pathLst>
              <a:path extrusionOk="0" h="28384" w="82679">
                <a:moveTo>
                  <a:pt x="19353" y="0"/>
                </a:moveTo>
                <a:lnTo>
                  <a:pt x="0" y="11174"/>
                </a:lnTo>
                <a:lnTo>
                  <a:pt x="64230" y="28384"/>
                </a:lnTo>
                <a:lnTo>
                  <a:pt x="82679" y="17732"/>
                </a:lnTo>
                <a:close/>
              </a:path>
            </a:pathLst>
          </a:cu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3"/>
          <p:cNvSpPr/>
          <p:nvPr/>
        </p:nvSpPr>
        <p:spPr>
          <a:xfrm>
            <a:off x="6163783" y="10761969"/>
            <a:ext cx="138600" cy="133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10978" y="10761969"/>
            <a:ext cx="138600" cy="133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110306" y="16657169"/>
            <a:ext cx="8105642" cy="1319856"/>
          </a:xfrm>
          <a:custGeom>
            <a:rect b="b" l="l" r="r" t="t"/>
            <a:pathLst>
              <a:path extrusionOk="0" h="28384" w="82679">
                <a:moveTo>
                  <a:pt x="19353" y="0"/>
                </a:moveTo>
                <a:lnTo>
                  <a:pt x="0" y="11174"/>
                </a:lnTo>
                <a:lnTo>
                  <a:pt x="64230" y="28384"/>
                </a:lnTo>
                <a:lnTo>
                  <a:pt x="82679" y="17732"/>
                </a:lnTo>
                <a:close/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3" name="Google Shape;93;p13"/>
          <p:cNvCxnSpPr>
            <a:endCxn id="79" idx="6"/>
          </p:cNvCxnSpPr>
          <p:nvPr/>
        </p:nvCxnSpPr>
        <p:spPr>
          <a:xfrm flipH="1" rot="10800000">
            <a:off x="3350189" y="10356286"/>
            <a:ext cx="913800" cy="22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>
            <a:endCxn id="95" idx="6"/>
          </p:cNvCxnSpPr>
          <p:nvPr/>
        </p:nvCxnSpPr>
        <p:spPr>
          <a:xfrm>
            <a:off x="4232985" y="10371177"/>
            <a:ext cx="119580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>
            <a:stCxn id="97" idx="6"/>
            <a:endCxn id="79" idx="6"/>
          </p:cNvCxnSpPr>
          <p:nvPr/>
        </p:nvCxnSpPr>
        <p:spPr>
          <a:xfrm rot="10800000">
            <a:off x="4264087" y="10356286"/>
            <a:ext cx="58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3"/>
          <p:cNvCxnSpPr>
            <a:stCxn id="95" idx="2"/>
            <a:endCxn id="84" idx="2"/>
          </p:cNvCxnSpPr>
          <p:nvPr/>
        </p:nvCxnSpPr>
        <p:spPr>
          <a:xfrm>
            <a:off x="5290185" y="10592577"/>
            <a:ext cx="8736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3"/>
          <p:cNvCxnSpPr>
            <a:stCxn id="100" idx="3"/>
            <a:endCxn id="95" idx="2"/>
          </p:cNvCxnSpPr>
          <p:nvPr/>
        </p:nvCxnSpPr>
        <p:spPr>
          <a:xfrm rot="10800000">
            <a:off x="5290279" y="10592483"/>
            <a:ext cx="1185000" cy="4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3"/>
          <p:cNvCxnSpPr>
            <a:stCxn id="100" idx="4"/>
            <a:endCxn id="84" idx="7"/>
          </p:cNvCxnSpPr>
          <p:nvPr/>
        </p:nvCxnSpPr>
        <p:spPr>
          <a:xfrm flipH="1">
            <a:off x="6282182" y="10659477"/>
            <a:ext cx="24210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3"/>
          <p:cNvCxnSpPr>
            <a:stCxn id="100" idx="6"/>
            <a:endCxn id="76" idx="2"/>
          </p:cNvCxnSpPr>
          <p:nvPr/>
        </p:nvCxnSpPr>
        <p:spPr>
          <a:xfrm>
            <a:off x="6593582" y="10592577"/>
            <a:ext cx="13173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3"/>
          <p:cNvCxnSpPr>
            <a:stCxn id="82" idx="2"/>
            <a:endCxn id="76" idx="6"/>
          </p:cNvCxnSpPr>
          <p:nvPr/>
        </p:nvCxnSpPr>
        <p:spPr>
          <a:xfrm rot="10800000">
            <a:off x="8049575" y="10828869"/>
            <a:ext cx="73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>
            <a:stCxn id="76" idx="3"/>
            <a:endCxn id="105" idx="7"/>
          </p:cNvCxnSpPr>
          <p:nvPr/>
        </p:nvCxnSpPr>
        <p:spPr>
          <a:xfrm flipH="1">
            <a:off x="7446775" y="10876174"/>
            <a:ext cx="484500" cy="1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/>
          <p:nvPr/>
        </p:nvSpPr>
        <p:spPr>
          <a:xfrm>
            <a:off x="5290185" y="10525677"/>
            <a:ext cx="138600" cy="1338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6454982" y="10525677"/>
            <a:ext cx="138600" cy="1338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7328579" y="10998260"/>
            <a:ext cx="138600" cy="1338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784575" y="10761969"/>
            <a:ext cx="138600" cy="133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4125389" y="10289386"/>
            <a:ext cx="138600" cy="133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4707787" y="10289386"/>
            <a:ext cx="138600" cy="1338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3251791" y="10525677"/>
            <a:ext cx="138600" cy="1338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3"/>
          <p:cNvCxnSpPr>
            <a:stCxn id="80" idx="6"/>
            <a:endCxn id="107" idx="1"/>
          </p:cNvCxnSpPr>
          <p:nvPr/>
        </p:nvCxnSpPr>
        <p:spPr>
          <a:xfrm flipH="1" rot="10800000">
            <a:off x="3880709" y="12444342"/>
            <a:ext cx="611700" cy="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3"/>
          <p:cNvCxnSpPr>
            <a:endCxn id="59" idx="1"/>
          </p:cNvCxnSpPr>
          <p:nvPr/>
        </p:nvCxnSpPr>
        <p:spPr>
          <a:xfrm>
            <a:off x="3765206" y="12418325"/>
            <a:ext cx="850500" cy="5064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3"/>
          <p:cNvCxnSpPr>
            <a:stCxn id="59" idx="3"/>
            <a:endCxn id="85" idx="3"/>
          </p:cNvCxnSpPr>
          <p:nvPr/>
        </p:nvCxnSpPr>
        <p:spPr>
          <a:xfrm flipH="1" rot="10800000">
            <a:off x="4754306" y="12735725"/>
            <a:ext cx="755400" cy="18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3"/>
          <p:cNvCxnSpPr>
            <a:stCxn id="85" idx="1"/>
            <a:endCxn id="56" idx="1"/>
          </p:cNvCxnSpPr>
          <p:nvPr/>
        </p:nvCxnSpPr>
        <p:spPr>
          <a:xfrm>
            <a:off x="5509601" y="12641128"/>
            <a:ext cx="1435800" cy="519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3"/>
          <p:cNvCxnSpPr>
            <a:stCxn id="56" idx="3"/>
            <a:endCxn id="77" idx="6"/>
          </p:cNvCxnSpPr>
          <p:nvPr/>
        </p:nvCxnSpPr>
        <p:spPr>
          <a:xfrm flipH="1" rot="10800000">
            <a:off x="7083899" y="12924617"/>
            <a:ext cx="1455900" cy="23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/>
          <p:nvPr/>
        </p:nvSpPr>
        <p:spPr>
          <a:xfrm>
            <a:off x="3742109" y="12385242"/>
            <a:ext cx="138600" cy="133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615706" y="12857825"/>
            <a:ext cx="138600" cy="1338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5489303" y="12621534"/>
            <a:ext cx="138600" cy="133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945299" y="13094117"/>
            <a:ext cx="138600" cy="1338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4492507" y="12377541"/>
            <a:ext cx="138600" cy="133800"/>
          </a:xfrm>
          <a:prstGeom prst="diamond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01295" y="12857825"/>
            <a:ext cx="138600" cy="1338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3"/>
          <p:cNvCxnSpPr>
            <a:endCxn id="60" idx="6"/>
          </p:cNvCxnSpPr>
          <p:nvPr/>
        </p:nvCxnSpPr>
        <p:spPr>
          <a:xfrm flipH="1" rot="10800000">
            <a:off x="3902587" y="14532571"/>
            <a:ext cx="943800" cy="10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3"/>
          <p:cNvCxnSpPr>
            <a:stCxn id="60" idx="1"/>
            <a:endCxn id="72" idx="5"/>
          </p:cNvCxnSpPr>
          <p:nvPr/>
        </p:nvCxnSpPr>
        <p:spPr>
          <a:xfrm>
            <a:off x="4728085" y="14485266"/>
            <a:ext cx="680400" cy="55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3"/>
          <p:cNvCxnSpPr>
            <a:stCxn id="72" idx="3"/>
            <a:endCxn id="69" idx="7"/>
          </p:cNvCxnSpPr>
          <p:nvPr/>
        </p:nvCxnSpPr>
        <p:spPr>
          <a:xfrm flipH="1" rot="10800000">
            <a:off x="5310483" y="14737056"/>
            <a:ext cx="680400" cy="30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3"/>
          <p:cNvCxnSpPr>
            <a:stCxn id="69" idx="6"/>
            <a:endCxn id="60" idx="2"/>
          </p:cNvCxnSpPr>
          <p:nvPr/>
        </p:nvCxnSpPr>
        <p:spPr>
          <a:xfrm rot="10800000">
            <a:off x="4707684" y="14532590"/>
            <a:ext cx="1303500" cy="25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3"/>
          <p:cNvCxnSpPr>
            <a:stCxn id="117" idx="5"/>
            <a:endCxn id="69" idx="1"/>
          </p:cNvCxnSpPr>
          <p:nvPr/>
        </p:nvCxnSpPr>
        <p:spPr>
          <a:xfrm rot="10800000">
            <a:off x="5892884" y="14736904"/>
            <a:ext cx="680400" cy="52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3"/>
          <p:cNvCxnSpPr>
            <a:stCxn id="117" idx="4"/>
            <a:endCxn id="57" idx="0"/>
          </p:cNvCxnSpPr>
          <p:nvPr/>
        </p:nvCxnSpPr>
        <p:spPr>
          <a:xfrm rot="10800000">
            <a:off x="6492482" y="14848898"/>
            <a:ext cx="31800" cy="42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3"/>
          <p:cNvCxnSpPr>
            <a:stCxn id="117" idx="3"/>
            <a:endCxn id="66" idx="7"/>
          </p:cNvCxnSpPr>
          <p:nvPr/>
        </p:nvCxnSpPr>
        <p:spPr>
          <a:xfrm flipH="1" rot="10800000">
            <a:off x="6475279" y="14810704"/>
            <a:ext cx="616800" cy="44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3"/>
          <p:cNvCxnSpPr>
            <a:stCxn id="66" idx="1"/>
            <a:endCxn id="121" idx="5"/>
          </p:cNvCxnSpPr>
          <p:nvPr/>
        </p:nvCxnSpPr>
        <p:spPr>
          <a:xfrm>
            <a:off x="6994049" y="14810555"/>
            <a:ext cx="780900" cy="51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3"/>
          <p:cNvCxnSpPr>
            <a:stCxn id="121" idx="3"/>
            <a:endCxn id="123" idx="6"/>
          </p:cNvCxnSpPr>
          <p:nvPr/>
        </p:nvCxnSpPr>
        <p:spPr>
          <a:xfrm flipH="1" rot="10800000">
            <a:off x="7676858" y="15088161"/>
            <a:ext cx="898800" cy="238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3"/>
          <p:cNvSpPr/>
          <p:nvPr/>
        </p:nvSpPr>
        <p:spPr>
          <a:xfrm>
            <a:off x="3889219" y="14565909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872584" y="14717390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6454982" y="15143498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8437200" y="15021127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707787" y="14465671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5290185" y="14925851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6973752" y="14790960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7656560" y="15212455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423168" y="14848986"/>
            <a:ext cx="138600" cy="13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3"/>
          <p:cNvCxnSpPr>
            <a:stCxn id="64" idx="3"/>
            <a:endCxn id="125" idx="6"/>
          </p:cNvCxnSpPr>
          <p:nvPr/>
        </p:nvCxnSpPr>
        <p:spPr>
          <a:xfrm flipH="1" rot="10800000">
            <a:off x="3417641" y="16975652"/>
            <a:ext cx="991800" cy="28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3"/>
          <p:cNvCxnSpPr>
            <a:stCxn id="125" idx="2"/>
            <a:endCxn id="70" idx="6"/>
          </p:cNvCxnSpPr>
          <p:nvPr/>
        </p:nvCxnSpPr>
        <p:spPr>
          <a:xfrm>
            <a:off x="4270941" y="16975555"/>
            <a:ext cx="72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3"/>
          <p:cNvCxnSpPr>
            <a:stCxn id="70" idx="1"/>
            <a:endCxn id="128" idx="5"/>
          </p:cNvCxnSpPr>
          <p:nvPr/>
        </p:nvCxnSpPr>
        <p:spPr>
          <a:xfrm>
            <a:off x="4873636" y="16928250"/>
            <a:ext cx="680400" cy="3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3"/>
          <p:cNvCxnSpPr>
            <a:stCxn id="128" idx="2"/>
            <a:endCxn id="73" idx="6"/>
          </p:cNvCxnSpPr>
          <p:nvPr/>
        </p:nvCxnSpPr>
        <p:spPr>
          <a:xfrm>
            <a:off x="5435737" y="17211847"/>
            <a:ext cx="1303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/>
          <p:cNvCxnSpPr>
            <a:stCxn id="73" idx="7"/>
            <a:endCxn id="131" idx="3"/>
          </p:cNvCxnSpPr>
          <p:nvPr/>
        </p:nvCxnSpPr>
        <p:spPr>
          <a:xfrm flipH="1">
            <a:off x="6329736" y="17164541"/>
            <a:ext cx="389100" cy="33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/>
          <p:cNvCxnSpPr>
            <a:stCxn id="73" idx="1"/>
            <a:endCxn id="133" idx="5"/>
          </p:cNvCxnSpPr>
          <p:nvPr/>
        </p:nvCxnSpPr>
        <p:spPr>
          <a:xfrm>
            <a:off x="6620831" y="17164541"/>
            <a:ext cx="971700" cy="56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/>
          <p:cNvCxnSpPr>
            <a:stCxn id="133" idx="3"/>
            <a:endCxn id="67" idx="7"/>
          </p:cNvCxnSpPr>
          <p:nvPr/>
        </p:nvCxnSpPr>
        <p:spPr>
          <a:xfrm flipH="1" rot="10800000">
            <a:off x="7494429" y="17400836"/>
            <a:ext cx="680400" cy="3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/>
          <p:cNvCxnSpPr>
            <a:stCxn id="67" idx="2"/>
            <a:endCxn id="136" idx="6"/>
          </p:cNvCxnSpPr>
          <p:nvPr/>
        </p:nvCxnSpPr>
        <p:spPr>
          <a:xfrm>
            <a:off x="8056529" y="17448138"/>
            <a:ext cx="101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3"/>
          <p:cNvSpPr/>
          <p:nvPr/>
        </p:nvSpPr>
        <p:spPr>
          <a:xfrm>
            <a:off x="6309335" y="17381238"/>
            <a:ext cx="138600" cy="133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8056529" y="17381238"/>
            <a:ext cx="138600" cy="133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5435737" y="17144947"/>
            <a:ext cx="138600" cy="133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6600534" y="17144947"/>
            <a:ext cx="138600" cy="133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474131" y="17617530"/>
            <a:ext cx="138600" cy="133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930127" y="17381238"/>
            <a:ext cx="138600" cy="133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4270941" y="16908655"/>
            <a:ext cx="138600" cy="133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853339" y="16908655"/>
            <a:ext cx="138600" cy="133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397343" y="17144947"/>
            <a:ext cx="138600" cy="133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 rotWithShape="1">
          <a:blip r:embed="rId3">
            <a:alphaModFix/>
          </a:blip>
          <a:srcRect b="10273" l="0" r="0" t="0"/>
          <a:stretch/>
        </p:blipFill>
        <p:spPr>
          <a:xfrm>
            <a:off x="8089576" y="1096126"/>
            <a:ext cx="2161800" cy="461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3"/>
          <p:cNvCxnSpPr/>
          <p:nvPr/>
        </p:nvCxnSpPr>
        <p:spPr>
          <a:xfrm>
            <a:off x="-8937950" y="3606075"/>
            <a:ext cx="1032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58162"/>
          <a:stretch/>
        </p:blipFill>
        <p:spPr>
          <a:xfrm>
            <a:off x="254675" y="1019883"/>
            <a:ext cx="2874701" cy="130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/>
          <p:nvPr/>
        </p:nvSpPr>
        <p:spPr>
          <a:xfrm rot="-5400000">
            <a:off x="-1162050" y="7648575"/>
            <a:ext cx="30519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38761D"/>
                </a:solidFill>
              </a:rPr>
              <a:t>d.	Layer 4</a:t>
            </a:r>
            <a:endParaRPr sz="2800">
              <a:solidFill>
                <a:srgbClr val="38761D"/>
              </a:solidFill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8250" y="2465900"/>
            <a:ext cx="2092800" cy="461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DNA methylomics</a:t>
            </a:r>
            <a:endParaRPr b="1" sz="1100"/>
          </a:p>
        </p:txBody>
      </p:sp>
      <p:sp>
        <p:nvSpPr>
          <p:cNvPr id="142" name="Google Shape;142;p13"/>
          <p:cNvSpPr txBox="1"/>
          <p:nvPr/>
        </p:nvSpPr>
        <p:spPr>
          <a:xfrm>
            <a:off x="2105625" y="2884475"/>
            <a:ext cx="13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Mapping on </a:t>
            </a:r>
            <a:r>
              <a:rPr b="1" lang="fr" sz="900"/>
              <a:t>chromatin fragments</a:t>
            </a:r>
            <a:endParaRPr b="1" sz="900"/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5">
            <a:alphaModFix/>
          </a:blip>
          <a:srcRect b="0" l="24549" r="43364" t="32482"/>
          <a:stretch/>
        </p:blipFill>
        <p:spPr>
          <a:xfrm>
            <a:off x="3467125" y="1045200"/>
            <a:ext cx="3288648" cy="2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3"/>
          <p:cNvSpPr/>
          <p:nvPr/>
        </p:nvSpPr>
        <p:spPr>
          <a:xfrm>
            <a:off x="5107513" y="998125"/>
            <a:ext cx="1520100" cy="103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6">
            <a:alphaModFix/>
          </a:blip>
          <a:srcRect b="0" l="0" r="49912" t="50350"/>
          <a:stretch/>
        </p:blipFill>
        <p:spPr>
          <a:xfrm>
            <a:off x="5093000" y="998127"/>
            <a:ext cx="1534515" cy="101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/>
          <p:nvPr/>
        </p:nvSpPr>
        <p:spPr>
          <a:xfrm>
            <a:off x="6396746" y="879714"/>
            <a:ext cx="341100" cy="34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/>
        </p:nvSpPr>
        <p:spPr>
          <a:xfrm>
            <a:off x="5107500" y="459763"/>
            <a:ext cx="1625400" cy="354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Regulonlaml</a:t>
            </a:r>
            <a:endParaRPr sz="1100"/>
          </a:p>
        </p:txBody>
      </p:sp>
      <p:sp>
        <p:nvSpPr>
          <p:cNvPr id="148" name="Google Shape;148;p13"/>
          <p:cNvSpPr txBox="1"/>
          <p:nvPr/>
        </p:nvSpPr>
        <p:spPr>
          <a:xfrm>
            <a:off x="3558725" y="469375"/>
            <a:ext cx="1418100" cy="354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Transcriptomics</a:t>
            </a:r>
            <a:endParaRPr b="1" sz="1100"/>
          </a:p>
        </p:txBody>
      </p:sp>
      <p:cxnSp>
        <p:nvCxnSpPr>
          <p:cNvPr id="149" name="Google Shape;149;p13"/>
          <p:cNvCxnSpPr/>
          <p:nvPr/>
        </p:nvCxnSpPr>
        <p:spPr>
          <a:xfrm>
            <a:off x="4491575" y="823375"/>
            <a:ext cx="4200" cy="24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3"/>
          <p:cNvCxnSpPr/>
          <p:nvPr/>
        </p:nvCxnSpPr>
        <p:spPr>
          <a:xfrm>
            <a:off x="3475425" y="828575"/>
            <a:ext cx="0" cy="369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3"/>
          <p:cNvCxnSpPr>
            <a:stCxn id="148" idx="1"/>
          </p:cNvCxnSpPr>
          <p:nvPr/>
        </p:nvCxnSpPr>
        <p:spPr>
          <a:xfrm flipH="1">
            <a:off x="3474125" y="646375"/>
            <a:ext cx="84600" cy="439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3"/>
          <p:cNvCxnSpPr/>
          <p:nvPr/>
        </p:nvCxnSpPr>
        <p:spPr>
          <a:xfrm>
            <a:off x="3474125" y="4522450"/>
            <a:ext cx="27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3"/>
          <p:cNvCxnSpPr/>
          <p:nvPr/>
        </p:nvCxnSpPr>
        <p:spPr>
          <a:xfrm>
            <a:off x="4360075" y="3899400"/>
            <a:ext cx="0" cy="29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3"/>
          <p:cNvSpPr txBox="1"/>
          <p:nvPr/>
        </p:nvSpPr>
        <p:spPr>
          <a:xfrm>
            <a:off x="3262375" y="5508325"/>
            <a:ext cx="183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TF activity &amp; Gene target expression </a:t>
            </a:r>
            <a:r>
              <a:rPr b="1" lang="fr" sz="900"/>
              <a:t>correlation</a:t>
            </a:r>
            <a:endParaRPr b="1" sz="900"/>
          </a:p>
        </p:txBody>
      </p:sp>
      <p:cxnSp>
        <p:nvCxnSpPr>
          <p:cNvPr id="155" name="Google Shape;155;p13"/>
          <p:cNvCxnSpPr/>
          <p:nvPr/>
        </p:nvCxnSpPr>
        <p:spPr>
          <a:xfrm flipH="1">
            <a:off x="4787575" y="3678725"/>
            <a:ext cx="480300" cy="48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3"/>
          <p:cNvSpPr txBox="1"/>
          <p:nvPr/>
        </p:nvSpPr>
        <p:spPr>
          <a:xfrm>
            <a:off x="5083200" y="4380050"/>
            <a:ext cx="167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Top 25k correlated </a:t>
            </a:r>
            <a:r>
              <a:rPr b="1" lang="fr" sz="1100"/>
              <a:t>TF</a:t>
            </a:r>
            <a:r>
              <a:rPr lang="fr" sz="1100"/>
              <a:t> activity - </a:t>
            </a:r>
            <a:r>
              <a:rPr b="1" lang="fr" sz="1100"/>
              <a:t>Gene</a:t>
            </a:r>
            <a:r>
              <a:rPr lang="fr" sz="1100"/>
              <a:t> expression interactions</a:t>
            </a:r>
            <a:endParaRPr sz="1100"/>
          </a:p>
        </p:txBody>
      </p:sp>
      <p:sp>
        <p:nvSpPr>
          <p:cNvPr id="157" name="Google Shape;157;p13"/>
          <p:cNvSpPr txBox="1"/>
          <p:nvPr/>
        </p:nvSpPr>
        <p:spPr>
          <a:xfrm>
            <a:off x="35250" y="4199075"/>
            <a:ext cx="203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DNA methylation </a:t>
            </a:r>
            <a:r>
              <a:rPr b="1" lang="fr" sz="900"/>
              <a:t>prevent</a:t>
            </a:r>
            <a:r>
              <a:rPr lang="fr" sz="900"/>
              <a:t> enhancer promoter </a:t>
            </a:r>
            <a:r>
              <a:rPr b="1" lang="fr" sz="900"/>
              <a:t>interaction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Inhibit</a:t>
            </a:r>
            <a:r>
              <a:rPr lang="fr" sz="900"/>
              <a:t> gene expression</a:t>
            </a:r>
            <a:endParaRPr sz="900"/>
          </a:p>
        </p:txBody>
      </p:sp>
      <p:sp>
        <p:nvSpPr>
          <p:cNvPr id="158" name="Google Shape;158;p13"/>
          <p:cNvSpPr txBox="1"/>
          <p:nvPr/>
        </p:nvSpPr>
        <p:spPr>
          <a:xfrm>
            <a:off x="15475" y="468375"/>
            <a:ext cx="3353100" cy="523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3D chromatin contact</a:t>
            </a:r>
            <a:r>
              <a:rPr lang="fr" sz="1100"/>
              <a:t> </a:t>
            </a:r>
            <a:r>
              <a:rPr b="1" lang="fr" sz="1100"/>
              <a:t>map</a:t>
            </a:r>
            <a:r>
              <a:rPr lang="fr" sz="1100"/>
              <a:t> from 7 primary myeloid cell lines</a:t>
            </a:r>
            <a:endParaRPr sz="1100"/>
          </a:p>
        </p:txBody>
      </p:sp>
      <p:cxnSp>
        <p:nvCxnSpPr>
          <p:cNvPr id="159" name="Google Shape;159;p13"/>
          <p:cNvCxnSpPr>
            <a:stCxn id="142" idx="2"/>
          </p:cNvCxnSpPr>
          <p:nvPr/>
        </p:nvCxnSpPr>
        <p:spPr>
          <a:xfrm>
            <a:off x="2786325" y="3346175"/>
            <a:ext cx="0" cy="2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13"/>
          <p:cNvSpPr txBox="1"/>
          <p:nvPr/>
        </p:nvSpPr>
        <p:spPr>
          <a:xfrm>
            <a:off x="1244088" y="5365725"/>
            <a:ext cx="98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Methylated</a:t>
            </a:r>
            <a:r>
              <a:rPr lang="fr" sz="900"/>
              <a:t> interactions </a:t>
            </a:r>
            <a:r>
              <a:rPr b="1" lang="fr" sz="900"/>
              <a:t>removed</a:t>
            </a:r>
            <a:endParaRPr b="1" sz="900"/>
          </a:p>
        </p:txBody>
      </p:sp>
      <p:cxnSp>
        <p:nvCxnSpPr>
          <p:cNvPr id="161" name="Google Shape;161;p13"/>
          <p:cNvCxnSpPr>
            <a:stCxn id="141" idx="3"/>
            <a:endCxn id="142" idx="0"/>
          </p:cNvCxnSpPr>
          <p:nvPr/>
        </p:nvCxnSpPr>
        <p:spPr>
          <a:xfrm>
            <a:off x="2101050" y="2696750"/>
            <a:ext cx="685200" cy="187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3"/>
          <p:cNvCxnSpPr/>
          <p:nvPr/>
        </p:nvCxnSpPr>
        <p:spPr>
          <a:xfrm rot="10800000">
            <a:off x="2786250" y="2350400"/>
            <a:ext cx="0" cy="3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3"/>
          <p:cNvSpPr/>
          <p:nvPr/>
        </p:nvSpPr>
        <p:spPr>
          <a:xfrm>
            <a:off x="2220875" y="4371725"/>
            <a:ext cx="80700" cy="80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 txBox="1"/>
          <p:nvPr/>
        </p:nvSpPr>
        <p:spPr>
          <a:xfrm>
            <a:off x="2291900" y="4265825"/>
            <a:ext cx="101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Hypermethylated</a:t>
            </a:r>
            <a:endParaRPr sz="700"/>
          </a:p>
        </p:txBody>
      </p:sp>
      <p:sp>
        <p:nvSpPr>
          <p:cNvPr id="165" name="Google Shape;165;p13"/>
          <p:cNvSpPr/>
          <p:nvPr/>
        </p:nvSpPr>
        <p:spPr>
          <a:xfrm>
            <a:off x="2220875" y="4600325"/>
            <a:ext cx="80700" cy="8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 txBox="1"/>
          <p:nvPr/>
        </p:nvSpPr>
        <p:spPr>
          <a:xfrm>
            <a:off x="2291900" y="4494425"/>
            <a:ext cx="101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Hypomethylated</a:t>
            </a:r>
            <a:endParaRPr sz="700"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7">
            <a:alphaModFix/>
          </a:blip>
          <a:srcRect b="27983" l="15378" r="25083" t="7847"/>
          <a:stretch/>
        </p:blipFill>
        <p:spPr>
          <a:xfrm>
            <a:off x="2304300" y="3587125"/>
            <a:ext cx="756000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 rotWithShape="1">
          <a:blip r:embed="rId7">
            <a:alphaModFix/>
          </a:blip>
          <a:srcRect b="27983" l="15378" r="25083" t="7847"/>
          <a:stretch/>
        </p:blipFill>
        <p:spPr>
          <a:xfrm>
            <a:off x="15475" y="5109375"/>
            <a:ext cx="1204800" cy="11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/>
          <p:cNvPicPr preferRelativeResize="0"/>
          <p:nvPr/>
        </p:nvPicPr>
        <p:blipFill rotWithShape="1">
          <a:blip r:embed="rId8">
            <a:alphaModFix/>
          </a:blip>
          <a:srcRect b="28996" l="18291" r="29250" t="9110"/>
          <a:stretch/>
        </p:blipFill>
        <p:spPr>
          <a:xfrm>
            <a:off x="2257300" y="5080775"/>
            <a:ext cx="1078500" cy="1090626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72" y="3300000"/>
            <a:ext cx="2038800" cy="89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3"/>
          <p:cNvCxnSpPr/>
          <p:nvPr/>
        </p:nvCxnSpPr>
        <p:spPr>
          <a:xfrm>
            <a:off x="1220275" y="5284873"/>
            <a:ext cx="981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3"/>
          <p:cNvSpPr/>
          <p:nvPr/>
        </p:nvSpPr>
        <p:spPr>
          <a:xfrm>
            <a:off x="24825" y="3256850"/>
            <a:ext cx="2080800" cy="1680000"/>
          </a:xfrm>
          <a:prstGeom prst="rect">
            <a:avLst/>
          </a:prstGeom>
          <a:noFill/>
          <a:ln cap="flat" cmpd="sng" w="19050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 txBox="1"/>
          <p:nvPr/>
        </p:nvSpPr>
        <p:spPr>
          <a:xfrm>
            <a:off x="3656350" y="3658850"/>
            <a:ext cx="141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Inference of  </a:t>
            </a:r>
            <a:r>
              <a:rPr b="1" lang="fr" sz="900"/>
              <a:t>TF activity</a:t>
            </a:r>
            <a:endParaRPr b="1" sz="900"/>
          </a:p>
        </p:txBody>
      </p:sp>
      <p:sp>
        <p:nvSpPr>
          <p:cNvPr id="174" name="Google Shape;174;p13"/>
          <p:cNvSpPr txBox="1"/>
          <p:nvPr/>
        </p:nvSpPr>
        <p:spPr>
          <a:xfrm>
            <a:off x="5185625" y="3442775"/>
            <a:ext cx="153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Gene regulatory network</a:t>
            </a:r>
            <a:endParaRPr b="1" sz="900"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10">
            <a:alphaModFix/>
          </a:blip>
          <a:srcRect b="3408" l="43359" r="3236" t="44869"/>
          <a:stretch/>
        </p:blipFill>
        <p:spPr>
          <a:xfrm>
            <a:off x="3760250" y="4184226"/>
            <a:ext cx="1090199" cy="130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41875" y="5055962"/>
            <a:ext cx="1477200" cy="129443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7" name="Google Shape;177;p13"/>
          <p:cNvCxnSpPr>
            <a:stCxn id="175" idx="3"/>
          </p:cNvCxnSpPr>
          <p:nvPr/>
        </p:nvCxnSpPr>
        <p:spPr>
          <a:xfrm>
            <a:off x="4850449" y="4838345"/>
            <a:ext cx="30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13"/>
          <p:cNvSpPr/>
          <p:nvPr/>
        </p:nvSpPr>
        <p:spPr>
          <a:xfrm>
            <a:off x="8089575" y="489825"/>
            <a:ext cx="2161800" cy="48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Functional protein - protein interaction network fPPI</a:t>
            </a:r>
            <a:endParaRPr sz="1100"/>
          </a:p>
        </p:txBody>
      </p:sp>
      <p:sp>
        <p:nvSpPr>
          <p:cNvPr id="179" name="Google Shape;179;p13"/>
          <p:cNvSpPr/>
          <p:nvPr/>
        </p:nvSpPr>
        <p:spPr>
          <a:xfrm>
            <a:off x="6906375" y="489825"/>
            <a:ext cx="1110000" cy="48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Proteomics</a:t>
            </a:r>
            <a:endParaRPr b="1" sz="1100"/>
          </a:p>
        </p:txBody>
      </p:sp>
      <p:cxnSp>
        <p:nvCxnSpPr>
          <p:cNvPr id="180" name="Google Shape;180;p13"/>
          <p:cNvCxnSpPr>
            <a:endCxn id="181" idx="0"/>
          </p:cNvCxnSpPr>
          <p:nvPr/>
        </p:nvCxnSpPr>
        <p:spPr>
          <a:xfrm>
            <a:off x="7766175" y="1076225"/>
            <a:ext cx="0" cy="97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3"/>
          <p:cNvSpPr txBox="1"/>
          <p:nvPr/>
        </p:nvSpPr>
        <p:spPr>
          <a:xfrm>
            <a:off x="7211175" y="2049725"/>
            <a:ext cx="11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Z Score of abundance</a:t>
            </a:r>
            <a:endParaRPr sz="900"/>
          </a:p>
        </p:txBody>
      </p:sp>
      <p:sp>
        <p:nvSpPr>
          <p:cNvPr id="182" name="Google Shape;182;p13"/>
          <p:cNvSpPr txBox="1"/>
          <p:nvPr/>
        </p:nvSpPr>
        <p:spPr>
          <a:xfrm>
            <a:off x="7383750" y="4285325"/>
            <a:ext cx="220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Top 25k weighted </a:t>
            </a:r>
            <a:r>
              <a:rPr b="1" lang="fr" sz="1100">
                <a:solidFill>
                  <a:schemeClr val="dk1"/>
                </a:solidFill>
              </a:rPr>
              <a:t>Protein - Protein</a:t>
            </a:r>
            <a:r>
              <a:rPr lang="fr" sz="1100">
                <a:solidFill>
                  <a:schemeClr val="dk1"/>
                </a:solidFill>
              </a:rPr>
              <a:t> interaction</a:t>
            </a:r>
            <a:endParaRPr sz="700"/>
          </a:p>
        </p:txBody>
      </p:sp>
      <p:cxnSp>
        <p:nvCxnSpPr>
          <p:cNvPr id="183" name="Google Shape;183;p13"/>
          <p:cNvCxnSpPr/>
          <p:nvPr/>
        </p:nvCxnSpPr>
        <p:spPr>
          <a:xfrm>
            <a:off x="8386125" y="3909650"/>
            <a:ext cx="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4" name="Google Shape;184;p13"/>
          <p:cNvSpPr txBox="1"/>
          <p:nvPr/>
        </p:nvSpPr>
        <p:spPr>
          <a:xfrm>
            <a:off x="6984975" y="1206525"/>
            <a:ext cx="78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Normalization</a:t>
            </a:r>
            <a:endParaRPr sz="700"/>
          </a:p>
        </p:txBody>
      </p:sp>
      <p:sp>
        <p:nvSpPr>
          <p:cNvPr id="185" name="Google Shape;185;p13"/>
          <p:cNvSpPr txBox="1"/>
          <p:nvPr/>
        </p:nvSpPr>
        <p:spPr>
          <a:xfrm>
            <a:off x="6814875" y="1635650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Data imputation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of missing values</a:t>
            </a:r>
            <a:endParaRPr sz="700"/>
          </a:p>
        </p:txBody>
      </p:sp>
      <p:sp>
        <p:nvSpPr>
          <p:cNvPr id="186" name="Google Shape;186;p13"/>
          <p:cNvSpPr/>
          <p:nvPr/>
        </p:nvSpPr>
        <p:spPr>
          <a:xfrm>
            <a:off x="6984975" y="2809125"/>
            <a:ext cx="3178500" cy="251700"/>
          </a:xfrm>
          <a:prstGeom prst="downArrow">
            <a:avLst>
              <a:gd fmla="val 45059" name="adj1"/>
              <a:gd fmla="val 49425" name="adj2"/>
            </a:avLst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6906375" y="2572250"/>
            <a:ext cx="328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Mapping of protein abundance on fPPI</a:t>
            </a:r>
            <a:endParaRPr sz="900"/>
          </a:p>
        </p:txBody>
      </p:sp>
      <p:pic>
        <p:nvPicPr>
          <p:cNvPr id="188" name="Google Shape;188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44775" y="1595975"/>
            <a:ext cx="1674000" cy="103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51600" y="3052413"/>
            <a:ext cx="1534525" cy="95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12575" y="3374125"/>
            <a:ext cx="2038800" cy="36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12800" y="4813076"/>
            <a:ext cx="2335700" cy="1561162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13"/>
          <p:cNvSpPr txBox="1"/>
          <p:nvPr/>
        </p:nvSpPr>
        <p:spPr>
          <a:xfrm>
            <a:off x="804000" y="6583700"/>
            <a:ext cx="1832700" cy="354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Transcriptomics</a:t>
            </a:r>
            <a:endParaRPr b="1" sz="1100"/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16">
            <a:alphaModFix/>
          </a:blip>
          <a:srcRect b="10913" l="0" r="0" t="0"/>
          <a:stretch/>
        </p:blipFill>
        <p:spPr>
          <a:xfrm>
            <a:off x="2786325" y="7228100"/>
            <a:ext cx="1832700" cy="9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/>
        </p:nvSpPr>
        <p:spPr>
          <a:xfrm>
            <a:off x="2786325" y="6598763"/>
            <a:ext cx="1832700" cy="5232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Human genome-scale metabolic models</a:t>
            </a:r>
            <a:endParaRPr sz="1100"/>
          </a:p>
        </p:txBody>
      </p:sp>
      <p:sp>
        <p:nvSpPr>
          <p:cNvPr id="195" name="Google Shape;195;p13"/>
          <p:cNvSpPr txBox="1"/>
          <p:nvPr/>
        </p:nvSpPr>
        <p:spPr>
          <a:xfrm>
            <a:off x="1032600" y="7337350"/>
            <a:ext cx="109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COMPASS Algorithm</a:t>
            </a:r>
            <a:endParaRPr b="1" sz="900"/>
          </a:p>
        </p:txBody>
      </p:sp>
      <p:cxnSp>
        <p:nvCxnSpPr>
          <p:cNvPr id="196" name="Google Shape;196;p13"/>
          <p:cNvCxnSpPr>
            <a:stCxn id="195" idx="3"/>
          </p:cNvCxnSpPr>
          <p:nvPr/>
        </p:nvCxnSpPr>
        <p:spPr>
          <a:xfrm>
            <a:off x="2122800" y="7498900"/>
            <a:ext cx="52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7" name="Google Shape;197;p13"/>
          <p:cNvCxnSpPr>
            <a:stCxn id="195" idx="0"/>
          </p:cNvCxnSpPr>
          <p:nvPr/>
        </p:nvCxnSpPr>
        <p:spPr>
          <a:xfrm rot="10800000">
            <a:off x="1577700" y="6948550"/>
            <a:ext cx="0" cy="38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8" name="Google Shape;198;p13"/>
          <p:cNvCxnSpPr>
            <a:stCxn id="195" idx="2"/>
          </p:cNvCxnSpPr>
          <p:nvPr/>
        </p:nvCxnSpPr>
        <p:spPr>
          <a:xfrm>
            <a:off x="1577700" y="7660450"/>
            <a:ext cx="0" cy="37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13"/>
          <p:cNvPicPr preferRelativeResize="0"/>
          <p:nvPr/>
        </p:nvPicPr>
        <p:blipFill rotWithShape="1">
          <a:blip r:embed="rId17">
            <a:alphaModFix/>
          </a:blip>
          <a:srcRect b="42667" l="1248" r="61812" t="34194"/>
          <a:stretch/>
        </p:blipFill>
        <p:spPr>
          <a:xfrm>
            <a:off x="817650" y="8101376"/>
            <a:ext cx="1776895" cy="11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18">
            <a:alphaModFix/>
          </a:blip>
          <a:srcRect b="42689" l="46498" r="25801" t="40461"/>
          <a:stretch/>
        </p:blipFill>
        <p:spPr>
          <a:xfrm>
            <a:off x="2902800" y="8269401"/>
            <a:ext cx="1776900" cy="108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13"/>
          <p:cNvCxnSpPr>
            <a:endCxn id="200" idx="1"/>
          </p:cNvCxnSpPr>
          <p:nvPr/>
        </p:nvCxnSpPr>
        <p:spPr>
          <a:xfrm>
            <a:off x="2586600" y="8809801"/>
            <a:ext cx="3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13"/>
          <p:cNvSpPr txBox="1"/>
          <p:nvPr/>
        </p:nvSpPr>
        <p:spPr>
          <a:xfrm>
            <a:off x="3081775" y="9268988"/>
            <a:ext cx="16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of reactions activities</a:t>
            </a:r>
            <a:endParaRPr sz="900"/>
          </a:p>
        </p:txBody>
      </p:sp>
      <p:sp>
        <p:nvSpPr>
          <p:cNvPr id="203" name="Google Shape;203;p13"/>
          <p:cNvSpPr/>
          <p:nvPr/>
        </p:nvSpPr>
        <p:spPr>
          <a:xfrm>
            <a:off x="4882275" y="6628350"/>
            <a:ext cx="324900" cy="279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"/>
          <p:cNvSpPr txBox="1"/>
          <p:nvPr/>
        </p:nvSpPr>
        <p:spPr>
          <a:xfrm rot="-5400000">
            <a:off x="3402675" y="7828500"/>
            <a:ext cx="282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Mapping of reactions activities on metabolic network</a:t>
            </a:r>
            <a:endParaRPr sz="900"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19">
            <a:alphaModFix/>
          </a:blip>
          <a:srcRect b="10026" l="3698" r="21591" t="3460"/>
          <a:stretch/>
        </p:blipFill>
        <p:spPr>
          <a:xfrm>
            <a:off x="7534101" y="7209774"/>
            <a:ext cx="2566773" cy="1874101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20">
            <a:alphaModFix/>
          </a:blip>
          <a:srcRect b="0" l="0" r="20286" t="0"/>
          <a:stretch/>
        </p:blipFill>
        <p:spPr>
          <a:xfrm>
            <a:off x="5210350" y="6598250"/>
            <a:ext cx="1839292" cy="15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7764750" y="6647525"/>
            <a:ext cx="220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Top 25k most active </a:t>
            </a:r>
            <a:r>
              <a:rPr b="1" lang="fr" sz="1100">
                <a:solidFill>
                  <a:schemeClr val="dk1"/>
                </a:solidFill>
              </a:rPr>
              <a:t>reactions - metabolites</a:t>
            </a:r>
            <a:endParaRPr sz="700"/>
          </a:p>
        </p:txBody>
      </p:sp>
      <p:cxnSp>
        <p:nvCxnSpPr>
          <p:cNvPr id="208" name="Google Shape;208;p13"/>
          <p:cNvCxnSpPr/>
          <p:nvPr/>
        </p:nvCxnSpPr>
        <p:spPr>
          <a:xfrm>
            <a:off x="6429375" y="8653550"/>
            <a:ext cx="104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13"/>
          <p:cNvCxnSpPr/>
          <p:nvPr/>
        </p:nvCxnSpPr>
        <p:spPr>
          <a:xfrm>
            <a:off x="6434796" y="8159399"/>
            <a:ext cx="0" cy="49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0" name="Google Shape;210;p13"/>
          <p:cNvSpPr txBox="1"/>
          <p:nvPr/>
        </p:nvSpPr>
        <p:spPr>
          <a:xfrm>
            <a:off x="5456900" y="9235400"/>
            <a:ext cx="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5230000" y="8427838"/>
            <a:ext cx="120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Filtering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most </a:t>
            </a:r>
            <a:r>
              <a:rPr b="1" lang="fr" sz="900"/>
              <a:t>actives reactions</a:t>
            </a:r>
            <a:endParaRPr b="1" sz="900"/>
          </a:p>
        </p:txBody>
      </p:sp>
      <p:sp>
        <p:nvSpPr>
          <p:cNvPr id="212" name="Google Shape;212;p13"/>
          <p:cNvSpPr txBox="1"/>
          <p:nvPr/>
        </p:nvSpPr>
        <p:spPr>
          <a:xfrm>
            <a:off x="3091121" y="10198300"/>
            <a:ext cx="108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BF9000"/>
                </a:solidFill>
              </a:rPr>
              <a:t>Gene promoter</a:t>
            </a:r>
            <a:endParaRPr b="1" sz="900">
              <a:solidFill>
                <a:srgbClr val="BF9000"/>
              </a:solidFill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4846438" y="10217650"/>
            <a:ext cx="12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B45F06"/>
                </a:solidFill>
              </a:rPr>
              <a:t>Other ends</a:t>
            </a:r>
            <a:endParaRPr b="1" sz="900">
              <a:solidFill>
                <a:srgbClr val="B45F06"/>
              </a:solidFill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6283000" y="11725050"/>
            <a:ext cx="1520100" cy="46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Gene promoter – Gene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/>
              <a:t>intra-layer</a:t>
            </a:r>
            <a:endParaRPr b="1" sz="900"/>
          </a:p>
        </p:txBody>
      </p:sp>
      <p:sp>
        <p:nvSpPr>
          <p:cNvPr id="215" name="Google Shape;215;p13"/>
          <p:cNvSpPr txBox="1"/>
          <p:nvPr/>
        </p:nvSpPr>
        <p:spPr>
          <a:xfrm>
            <a:off x="3291525" y="12411438"/>
            <a:ext cx="48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</a:rPr>
              <a:t>Gene</a:t>
            </a:r>
            <a:endParaRPr b="1" sz="900">
              <a:solidFill>
                <a:srgbClr val="9900FF"/>
              </a:solidFill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6531125" y="12791988"/>
            <a:ext cx="130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AA84F"/>
                </a:solidFill>
              </a:rPr>
              <a:t>Transcription factor</a:t>
            </a:r>
            <a:endParaRPr b="1" sz="900">
              <a:solidFill>
                <a:srgbClr val="6AA84F"/>
              </a:solidFill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7617600" y="12990800"/>
            <a:ext cx="127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0000"/>
                </a:solidFill>
              </a:rPr>
              <a:t>Positive correlation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5207050" y="12824675"/>
            <a:ext cx="127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4A86E8"/>
                </a:solidFill>
              </a:rPr>
              <a:t>Negative correlation</a:t>
            </a:r>
            <a:endParaRPr sz="900">
              <a:solidFill>
                <a:srgbClr val="4A86E8"/>
              </a:solidFill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5023675" y="13661325"/>
            <a:ext cx="1594500" cy="46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Gene - Protein association </a:t>
            </a:r>
            <a:r>
              <a:rPr b="1" lang="fr" sz="900"/>
              <a:t>intra-layer</a:t>
            </a:r>
            <a:endParaRPr b="1" sz="900"/>
          </a:p>
        </p:txBody>
      </p:sp>
      <p:sp>
        <p:nvSpPr>
          <p:cNvPr id="220" name="Google Shape;220;p13"/>
          <p:cNvSpPr txBox="1"/>
          <p:nvPr/>
        </p:nvSpPr>
        <p:spPr>
          <a:xfrm>
            <a:off x="7862275" y="15998288"/>
            <a:ext cx="1705500" cy="46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Protein - Enzyme association </a:t>
            </a:r>
            <a:r>
              <a:rPr b="1" lang="fr" sz="900"/>
              <a:t>intra-layer</a:t>
            </a:r>
            <a:endParaRPr b="1" sz="900"/>
          </a:p>
        </p:txBody>
      </p:sp>
      <p:sp>
        <p:nvSpPr>
          <p:cNvPr id="221" name="Google Shape;221;p13"/>
          <p:cNvSpPr txBox="1"/>
          <p:nvPr/>
        </p:nvSpPr>
        <p:spPr>
          <a:xfrm>
            <a:off x="3260350" y="14486525"/>
            <a:ext cx="61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AA84F"/>
                </a:solidFill>
              </a:rPr>
              <a:t>Protein</a:t>
            </a:r>
            <a:endParaRPr b="1" sz="900">
              <a:solidFill>
                <a:srgbClr val="6AA84F"/>
              </a:solidFill>
            </a:endParaRPr>
          </a:p>
        </p:txBody>
      </p:sp>
      <p:sp>
        <p:nvSpPr>
          <p:cNvPr id="222" name="Google Shape;222;p13"/>
          <p:cNvSpPr txBox="1"/>
          <p:nvPr/>
        </p:nvSpPr>
        <p:spPr>
          <a:xfrm flipH="1">
            <a:off x="2779788" y="16955850"/>
            <a:ext cx="67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FF"/>
                </a:solidFill>
              </a:rPr>
              <a:t>Reaction</a:t>
            </a:r>
            <a:endParaRPr b="1" sz="900">
              <a:solidFill>
                <a:srgbClr val="0000FF"/>
              </a:solidFill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4243900" y="17024150"/>
            <a:ext cx="7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Metabolite</a:t>
            </a:r>
            <a:endParaRPr b="1" sz="900">
              <a:solidFill>
                <a:srgbClr val="999999"/>
              </a:solidFill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-6575" y="9557750"/>
            <a:ext cx="24816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38761D"/>
                </a:solidFill>
              </a:rPr>
              <a:t>e. 	Multilayer</a:t>
            </a:r>
            <a:endParaRPr sz="2800">
              <a:solidFill>
                <a:srgbClr val="38761D"/>
              </a:solidFill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49575" y="11151725"/>
            <a:ext cx="3288600" cy="87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/>
              <a:t>Association of </a:t>
            </a:r>
            <a:r>
              <a:rPr b="1" lang="fr" sz="900"/>
              <a:t>chromatine fragments</a:t>
            </a:r>
            <a:r>
              <a:rPr lang="fr" sz="900"/>
              <a:t> to </a:t>
            </a:r>
            <a:r>
              <a:rPr b="1" lang="fr" sz="900"/>
              <a:t>Gene promoter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/>
              <a:t>Establishment of Gene promoters/chromatin fragments – Genes </a:t>
            </a:r>
            <a:r>
              <a:rPr b="1" lang="fr" sz="900"/>
              <a:t>intra-layer links</a:t>
            </a:r>
            <a:endParaRPr b="1" sz="900"/>
          </a:p>
        </p:txBody>
      </p:sp>
      <p:sp>
        <p:nvSpPr>
          <p:cNvPr id="226" name="Google Shape;226;p13"/>
          <p:cNvSpPr txBox="1"/>
          <p:nvPr/>
        </p:nvSpPr>
        <p:spPr>
          <a:xfrm>
            <a:off x="49575" y="13437725"/>
            <a:ext cx="3288600" cy="32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/>
              <a:t>Association of </a:t>
            </a:r>
            <a:r>
              <a:rPr b="1" lang="fr" sz="900"/>
              <a:t>Protein coding genes</a:t>
            </a:r>
            <a:r>
              <a:rPr lang="fr" sz="900"/>
              <a:t> to </a:t>
            </a:r>
            <a:r>
              <a:rPr b="1" lang="fr" sz="900"/>
              <a:t>Protein</a:t>
            </a:r>
            <a:endParaRPr b="1" sz="900"/>
          </a:p>
        </p:txBody>
      </p:sp>
      <p:sp>
        <p:nvSpPr>
          <p:cNvPr id="227" name="Google Shape;227;p13"/>
          <p:cNvSpPr txBox="1"/>
          <p:nvPr/>
        </p:nvSpPr>
        <p:spPr>
          <a:xfrm>
            <a:off x="49575" y="15495125"/>
            <a:ext cx="3288600" cy="73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/>
              <a:t>Association </a:t>
            </a:r>
            <a:r>
              <a:rPr b="1" lang="fr" sz="900"/>
              <a:t>reaction</a:t>
            </a:r>
            <a:r>
              <a:rPr lang="fr" sz="900"/>
              <a:t> to </a:t>
            </a:r>
            <a:r>
              <a:rPr b="1" lang="fr" sz="900"/>
              <a:t>enzyme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Establishment of Enzyme/reaction to Protein </a:t>
            </a:r>
            <a:r>
              <a:rPr b="1" lang="fr" sz="900">
                <a:solidFill>
                  <a:schemeClr val="dk1"/>
                </a:solidFill>
              </a:rPr>
              <a:t>intra-layer links</a:t>
            </a:r>
            <a:endParaRPr b="1" sz="900"/>
          </a:p>
        </p:txBody>
      </p:sp>
      <p:sp>
        <p:nvSpPr>
          <p:cNvPr id="228" name="Google Shape;228;p13"/>
          <p:cNvSpPr/>
          <p:nvPr/>
        </p:nvSpPr>
        <p:spPr>
          <a:xfrm>
            <a:off x="8715375" y="10091875"/>
            <a:ext cx="1408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45F06"/>
                </a:solidFill>
              </a:rPr>
              <a:t>Layer 1</a:t>
            </a:r>
            <a:endParaRPr sz="2000">
              <a:solidFill>
                <a:srgbClr val="B45F06"/>
              </a:solidFill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8715375" y="12301675"/>
            <a:ext cx="1408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0000"/>
                </a:solidFill>
              </a:rPr>
              <a:t>Layer 2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8715375" y="14359075"/>
            <a:ext cx="1408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FF"/>
                </a:solidFill>
              </a:rPr>
              <a:t>Layer 3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8715375" y="16797475"/>
            <a:ext cx="1408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8761D"/>
                </a:solidFill>
              </a:rPr>
              <a:t>Layer 4</a:t>
            </a:r>
            <a:endParaRPr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